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3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57" r:id="rId18"/>
    <p:sldId id="261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8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dcchacon/WhoRunTheWorld_Energ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.data.ca.gov/datasets/CAEnergy::california-power-plants?geometry=-147.509,31.065,-82.163,43.271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chacon/WhoRunTheWorld_Energy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522537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California Power Generation &amp; Power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Who Run THE WORLD energy PROJECT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875A-3BAF-454B-A9F0-FE62DA1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282877"/>
          </a:xfrm>
        </p:spPr>
        <p:txBody>
          <a:bodyPr>
            <a:normAutofit/>
          </a:bodyPr>
          <a:lstStyle/>
          <a:p>
            <a:r>
              <a:rPr lang="en-US" sz="5400" dirty="0"/>
              <a:t>DAY 2. BRIEF ARTICULATION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8536-709E-4845-A4C6-1A031BE8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883239"/>
            <a:ext cx="9906000" cy="1374776"/>
          </a:xfrm>
        </p:spPr>
        <p:txBody>
          <a:bodyPr>
            <a:noAutofit/>
          </a:bodyPr>
          <a:lstStyle/>
          <a:p>
            <a:r>
              <a:rPr lang="en-US" sz="3200" dirty="0"/>
              <a:t>California has large energy resources, being among the top producers of oil, hydroelectricity, solar, biomass, and geothermal energy in the US. Our dashboard displays installations, consumptions, and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7715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2. METADATA</a:t>
            </a:r>
          </a:p>
        </p:txBody>
      </p:sp>
      <p:pic>
        <p:nvPicPr>
          <p:cNvPr id="1026" name="Picture 2" descr="https://lh6.googleusercontent.com/ASs8IqEDde1H_aFG5cDNzcv8kv7iu3DhVVIoJTbWg9bHO6x6_hm0tdAYH4sAkm-F9F9ZBdDbcnrcCxx7mGKrXs65VKIU-m5E79C1oxEUrLiE45DQwHCUe7QVXzDZ2tCXqZAJCel5CTg">
            <a:extLst>
              <a:ext uri="{FF2B5EF4-FFF2-40B4-BE49-F238E27FC236}">
                <a16:creationId xmlns:a16="http://schemas.microsoft.com/office/drawing/2014/main" id="{E2CE409E-3317-41B7-B988-9B9A827E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02" y="997911"/>
            <a:ext cx="8785685" cy="4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7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PROJECT ROAD MAP</a:t>
            </a:r>
            <a:r>
              <a:rPr lang="ru-RU" sz="2400" dirty="0"/>
              <a:t> </a:t>
            </a:r>
            <a:r>
              <a:rPr lang="en-US" sz="2400" dirty="0"/>
              <a:t>DESIGN</a:t>
            </a:r>
          </a:p>
          <a:p>
            <a:pPr fontAlgn="base"/>
            <a:r>
              <a:rPr lang="en-US" sz="2400" dirty="0"/>
              <a:t>Scrape the date when our dataset was updated</a:t>
            </a:r>
          </a:p>
          <a:p>
            <a:pPr fontAlgn="base"/>
            <a:r>
              <a:rPr lang="en-US" sz="2400" dirty="0"/>
              <a:t>Flask -&gt; </a:t>
            </a:r>
            <a:r>
              <a:rPr lang="en-US" sz="2400" dirty="0" err="1"/>
              <a:t>GeoJSON</a:t>
            </a:r>
            <a:r>
              <a:rPr lang="en-US" sz="2400" dirty="0"/>
              <a:t> (as a file) -&gt; S3</a:t>
            </a:r>
          </a:p>
          <a:p>
            <a:pPr fontAlgn="base"/>
            <a:r>
              <a:rPr lang="en-US" sz="2400" dirty="0" err="1"/>
              <a:t>GeoJSON</a:t>
            </a:r>
            <a:r>
              <a:rPr lang="en-US" sz="2400" dirty="0"/>
              <a:t> file / READ / ROUTE</a:t>
            </a:r>
          </a:p>
        </p:txBody>
      </p:sp>
    </p:spTree>
    <p:extLst>
      <p:ext uri="{BB962C8B-B14F-4D97-AF65-F5344CB8AC3E}">
        <p14:creationId xmlns:p14="http://schemas.microsoft.com/office/powerpoint/2010/main" val="384183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4867C-E191-4396-A78A-62FBAED173C0}"/>
              </a:ext>
            </a:extLst>
          </p:cNvPr>
          <p:cNvSpPr/>
          <p:nvPr/>
        </p:nvSpPr>
        <p:spPr>
          <a:xfrm>
            <a:off x="4285814" y="2540776"/>
            <a:ext cx="3182949" cy="1263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Flask: Use SQLite, to create an API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17DDB9-CF69-4A1F-91DC-C24EFF2364FF}"/>
              </a:ext>
            </a:extLst>
          </p:cNvPr>
          <p:cNvCxnSpPr>
            <a:stCxn id="2" idx="2"/>
          </p:cNvCxnSpPr>
          <p:nvPr/>
        </p:nvCxnSpPr>
        <p:spPr>
          <a:xfrm>
            <a:off x="5877289" y="3804183"/>
            <a:ext cx="6980" cy="144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E4975DC-A7E8-4573-8C60-464BA815C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069" y="52490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29D92-38BE-47D7-A6CC-59F6C690DDDD}"/>
              </a:ext>
            </a:extLst>
          </p:cNvPr>
          <p:cNvSpPr txBox="1"/>
          <p:nvPr/>
        </p:nvSpPr>
        <p:spPr>
          <a:xfrm>
            <a:off x="6139044" y="5064409"/>
            <a:ext cx="10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6DA34B-41FC-449C-B034-0BB7E4312561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2289490" y="3172479"/>
            <a:ext cx="19963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94CEE9-D51F-4E22-BD6A-516D4DF79A9D}"/>
              </a:ext>
            </a:extLst>
          </p:cNvPr>
          <p:cNvSpPr/>
          <p:nvPr/>
        </p:nvSpPr>
        <p:spPr>
          <a:xfrm>
            <a:off x="893460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Call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E8711-7393-42D5-8BDA-0E9F5CF1D0E2}"/>
              </a:ext>
            </a:extLst>
          </p:cNvPr>
          <p:cNvSpPr/>
          <p:nvPr/>
        </p:nvSpPr>
        <p:spPr>
          <a:xfrm>
            <a:off x="9540706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218DC9-E846-48EE-BA1A-934077A35634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7468763" y="3172479"/>
            <a:ext cx="207194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5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072780"/>
              </p:ext>
            </p:extLst>
          </p:nvPr>
        </p:nvGraphicFramePr>
        <p:xfrm>
          <a:off x="4059935" y="110807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4400" b="1" dirty="0"/>
              <a:t>Check our GITHUB repository for results:</a:t>
            </a:r>
          </a:p>
          <a:p>
            <a:pPr algn="ctr"/>
            <a:r>
              <a:rPr lang="en-US" sz="4400">
                <a:hlinkClick r:id="rId4"/>
              </a:rPr>
              <a:t>https://github.com/dcchacon/WhoRunTheWorld_Energy</a:t>
            </a:r>
            <a:endParaRPr lang="en-US" sz="4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62F-3A75-4AA9-83F0-994C37DD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DD5382DD-BB2B-409A-BB4B-BC2FD504595D}"/>
              </a:ext>
            </a:extLst>
          </p:cNvPr>
          <p:cNvSpPr txBox="1">
            <a:spLocks/>
          </p:cNvSpPr>
          <p:nvPr/>
        </p:nvSpPr>
        <p:spPr>
          <a:xfrm>
            <a:off x="2034436" y="3304438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Ana Davalos</a:t>
            </a:r>
            <a:endParaRPr lang="ru-RU" dirty="0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3A4C3BF-811C-4DA4-BCEB-719E619D7F4C}"/>
              </a:ext>
            </a:extLst>
          </p:cNvPr>
          <p:cNvSpPr txBox="1">
            <a:spLocks/>
          </p:cNvSpPr>
          <p:nvPr/>
        </p:nvSpPr>
        <p:spPr>
          <a:xfrm>
            <a:off x="5182643" y="3235093"/>
            <a:ext cx="182670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4A3AD72E-6F65-4260-A56E-3F03A94E8AA9}"/>
              </a:ext>
            </a:extLst>
          </p:cNvPr>
          <p:cNvSpPr txBox="1">
            <a:spLocks/>
          </p:cNvSpPr>
          <p:nvPr/>
        </p:nvSpPr>
        <p:spPr>
          <a:xfrm>
            <a:off x="7249238" y="5148977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6" name="Текст 14">
            <a:extLst>
              <a:ext uri="{FF2B5EF4-FFF2-40B4-BE49-F238E27FC236}">
                <a16:creationId xmlns:a16="http://schemas.microsoft.com/office/drawing/2014/main" id="{C7BAC060-2F57-4955-B424-608FB2EA983C}"/>
              </a:ext>
            </a:extLst>
          </p:cNvPr>
          <p:cNvSpPr txBox="1">
            <a:spLocks/>
          </p:cNvSpPr>
          <p:nvPr/>
        </p:nvSpPr>
        <p:spPr>
          <a:xfrm>
            <a:off x="3362266" y="5148082"/>
            <a:ext cx="2237063" cy="65654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B26A1590-6F00-4CEB-94AE-ADBA6073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" r="65"/>
          <a:stretch>
            <a:fillRect/>
          </a:stretch>
        </p:blipFill>
        <p:spPr>
          <a:xfrm>
            <a:off x="5519736" y="2077836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9E9EB89F-DB15-491A-B37F-D9AEF682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37" b="15937"/>
          <a:stretch>
            <a:fillRect/>
          </a:stretch>
        </p:blipFill>
        <p:spPr>
          <a:xfrm>
            <a:off x="3870078" y="3916802"/>
            <a:ext cx="122143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06F26ABA-B52D-4903-9356-19A88361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" r="675"/>
          <a:stretch>
            <a:fillRect/>
          </a:stretch>
        </p:blipFill>
        <p:spPr>
          <a:xfrm>
            <a:off x="2270642" y="2117338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</p:spPr>
      </p:pic>
      <p:pic>
        <p:nvPicPr>
          <p:cNvPr id="10" name="Рисунок 12">
            <a:extLst>
              <a:ext uri="{FF2B5EF4-FFF2-40B4-BE49-F238E27FC236}">
                <a16:creationId xmlns:a16="http://schemas.microsoft.com/office/drawing/2014/main" id="{2CE3C9F1-7AF0-47B5-9D34-08B0665FC1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69" r="6169"/>
          <a:stretch>
            <a:fillRect/>
          </a:stretch>
        </p:blipFill>
        <p:spPr>
          <a:xfrm>
            <a:off x="8004826" y="3892675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218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Topic - California Power Generation &amp; Power sources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Data Set: </a:t>
            </a:r>
            <a:r>
              <a:rPr lang="en-US" u="sng" dirty="0">
                <a:hlinkClick r:id="rId2"/>
              </a:rPr>
              <a:t>https://gis.data.ca.gov/datasets/CAEnergy::california-power-plants?geometry=-147.509%2C31.065%2C-82.163%2C43.271</a:t>
            </a: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Inspiration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Ideal Visuals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Proposal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7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261FA-412A-4D46-93CD-A2DE191EC0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7" name="Picture 3" descr="https://lh6.googleusercontent.com/rxZLQfARbMKnRBubMtNdNzpuyytZaKXkG2JEvHbzUvoLMMhPpptY6VjKjR7ztimWUdgg2UCTufgfvVA32ofHHMXfrGCjtzLJijYaAzEQiKP6ad_gTSVqXDg4QP1eHc4WdBMpOky0B9Y">
            <a:extLst>
              <a:ext uri="{FF2B5EF4-FFF2-40B4-BE49-F238E27FC236}">
                <a16:creationId xmlns:a16="http://schemas.microsoft.com/office/drawing/2014/main" id="{5640186D-6E86-414F-B974-3D7187C6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" y="620704"/>
            <a:ext cx="6153452" cy="2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_3GY7w4DWVGMR6FHOLuzo5h2l9B3gcioC-G8ld8eQ3UJjPZqkIhQI7D9InVp1Jt_bOGevTJ5V-9f7rVxOMSxgCW5JUca59oWCSdCI23iDldeYeY4mUW1nsILpOpaelAd37mI2Yay50">
            <a:extLst>
              <a:ext uri="{FF2B5EF4-FFF2-40B4-BE49-F238E27FC236}">
                <a16:creationId xmlns:a16="http://schemas.microsoft.com/office/drawing/2014/main" id="{932B4518-E49F-4E88-8321-32253C9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70" y="3490644"/>
            <a:ext cx="6759658" cy="2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626WCvPqoYto1Qm9GLl733bUQgf3OFBYdu16KrAnXTzxs8Au515IPC9l5lT985JZia_2yiC82gWieb8qRzjzkwa8t6dMiMULAvZciDHOWo63-eqI8pNigQ2S_VWFq9MLZXYDqaZYhpE">
            <a:extLst>
              <a:ext uri="{FF2B5EF4-FFF2-40B4-BE49-F238E27FC236}">
                <a16:creationId xmlns:a16="http://schemas.microsoft.com/office/drawing/2014/main" id="{AF58C335-7F5A-4F73-9D7D-5AFAE4EB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7" y="650813"/>
            <a:ext cx="2956393" cy="2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1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261FA-412A-4D46-93CD-A2DE191EC0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7" name="Picture 3" descr="https://lh6.googleusercontent.com/rxZLQfARbMKnRBubMtNdNzpuyytZaKXkG2JEvHbzUvoLMMhPpptY6VjKjR7ztimWUdgg2UCTufgfvVA32ofHHMXfrGCjtzLJijYaAzEQiKP6ad_gTSVqXDg4QP1eHc4WdBMpOky0B9Y">
            <a:extLst>
              <a:ext uri="{FF2B5EF4-FFF2-40B4-BE49-F238E27FC236}">
                <a16:creationId xmlns:a16="http://schemas.microsoft.com/office/drawing/2014/main" id="{5640186D-6E86-414F-B974-3D7187C6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" y="620704"/>
            <a:ext cx="6153452" cy="2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_3GY7w4DWVGMR6FHOLuzo5h2l9B3gcioC-G8ld8eQ3UJjPZqkIhQI7D9InVp1Jt_bOGevTJ5V-9f7rVxOMSxgCW5JUca59oWCSdCI23iDldeYeY4mUW1nsILpOpaelAd37mI2Yay50">
            <a:extLst>
              <a:ext uri="{FF2B5EF4-FFF2-40B4-BE49-F238E27FC236}">
                <a16:creationId xmlns:a16="http://schemas.microsoft.com/office/drawing/2014/main" id="{932B4518-E49F-4E88-8321-32253C9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70" y="3490644"/>
            <a:ext cx="6759658" cy="2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626WCvPqoYto1Qm9GLl733bUQgf3OFBYdu16KrAnXTzxs8Au515IPC9l5lT985JZia_2yiC82gWieb8qRzjzkwa8t6dMiMULAvZciDHOWo63-eqI8pNigQ2S_VWFq9MLZXYDqaZYhpE">
            <a:extLst>
              <a:ext uri="{FF2B5EF4-FFF2-40B4-BE49-F238E27FC236}">
                <a16:creationId xmlns:a16="http://schemas.microsoft.com/office/drawing/2014/main" id="{AF58C335-7F5A-4F73-9D7D-5AFAE4EB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7" y="650813"/>
            <a:ext cx="2956393" cy="2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2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pic>
        <p:nvPicPr>
          <p:cNvPr id="2051" name="Picture 3" descr="https://lh4.googleusercontent.com/IhnIqWEqWck23n39AeklHpl8kOGzALPXegVPUEmKablxuchXNxhQKAzd7Ae9Tf6471TNyw2577rDjqy2FYmv-qlGx0o0Idm7ymVhDUGaeGrhLLnq28ei0m1R0B7tOxTq5nVYzI9AeCY">
            <a:extLst>
              <a:ext uri="{FF2B5EF4-FFF2-40B4-BE49-F238E27FC236}">
                <a16:creationId xmlns:a16="http://schemas.microsoft.com/office/drawing/2014/main" id="{431D4EF2-5096-45CC-B89F-F247B360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7" y="606426"/>
            <a:ext cx="4190818" cy="3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XFkVY8K0Jr7fI7Rid8iTtKpKNVYAkRvr2VB7DTfmWMETwb2E3ObO4KZ-027gANB_EjPSjAhtKHdHd0kNEr6F1AnWyBvm67fIqFCxQl1sj_VZC1su9WXFE3tAkoMNHBGbdmxez6xs6EU">
            <a:extLst>
              <a:ext uri="{FF2B5EF4-FFF2-40B4-BE49-F238E27FC236}">
                <a16:creationId xmlns:a16="http://schemas.microsoft.com/office/drawing/2014/main" id="{C87EA2E7-7DE3-4DCD-A0C0-61240A78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13" y="1896696"/>
            <a:ext cx="7075470" cy="37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9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3C209-5E31-4910-9B60-42DD83EB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9" y="219372"/>
            <a:ext cx="9431618" cy="5630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1. UI PROTOTYPE</a:t>
            </a:r>
          </a:p>
        </p:txBody>
      </p:sp>
    </p:spTree>
    <p:extLst>
      <p:ext uri="{BB962C8B-B14F-4D97-AF65-F5344CB8AC3E}">
        <p14:creationId xmlns:p14="http://schemas.microsoft.com/office/powerpoint/2010/main" val="170549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Brief articulation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Metadata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Sketch of the final design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Link to the Primary GitHub: </a:t>
            </a:r>
            <a:r>
              <a:rPr lang="en-US" sz="2400" u="sng" dirty="0">
                <a:hlinkClick r:id="rId2"/>
              </a:rPr>
              <a:t>https://github.com/dcchacon/WhoRunTheWorld_Energy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49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875A-3BAF-454B-A9F0-FE62DA1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282877"/>
          </a:xfrm>
        </p:spPr>
        <p:txBody>
          <a:bodyPr>
            <a:normAutofit/>
          </a:bodyPr>
          <a:lstStyle/>
          <a:p>
            <a:r>
              <a:rPr lang="en-US" sz="5400" dirty="0"/>
              <a:t>DAY 2. BRIEF ARTICULATION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8536-709E-4845-A4C6-1A031BE8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883239"/>
            <a:ext cx="9906000" cy="1374776"/>
          </a:xfrm>
        </p:spPr>
        <p:txBody>
          <a:bodyPr>
            <a:noAutofit/>
          </a:bodyPr>
          <a:lstStyle/>
          <a:p>
            <a:r>
              <a:rPr lang="en-US" sz="3200" dirty="0"/>
              <a:t>California has large energy resources, being among the top producers of oil, hydroelectricity, solar, biomass, and geothermal energy in the US. Our dashboard displays installations, consumptions, and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9533482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938410-2173-430A-9B92-20257D39BD88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272</Words>
  <Application>Microsoft Office PowerPoint</Application>
  <PresentationFormat>Widescreen</PresentationFormat>
  <Paragraphs>55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</vt:lpstr>
      <vt:lpstr>California Power Generation &amp; Power sources</vt:lpstr>
      <vt:lpstr>TEAM</vt:lpstr>
      <vt:lpstr>Day 1</vt:lpstr>
      <vt:lpstr>Day 1. inspiration</vt:lpstr>
      <vt:lpstr>Day 1. inspiration</vt:lpstr>
      <vt:lpstr>Day 1. inspiration</vt:lpstr>
      <vt:lpstr>PowerPoint Presentation</vt:lpstr>
      <vt:lpstr>Day 2</vt:lpstr>
      <vt:lpstr>DAY 2. BRIEF ARTICULATION</vt:lpstr>
      <vt:lpstr>DAY 2. BRIEF ARTICULATION</vt:lpstr>
      <vt:lpstr>PowerPoint Presentation</vt:lpstr>
      <vt:lpstr>Day 3</vt:lpstr>
      <vt:lpstr>PowerPoint Presentation</vt:lpstr>
      <vt:lpstr>Computing Components</vt:lpstr>
      <vt:lpstr>Distribution</vt:lpstr>
      <vt:lpstr>Process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2020-04-09T03:46:29Z</dcterms:created>
  <dcterms:modified xsi:type="dcterms:W3CDTF">2020-04-09T05:07:58Z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